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27"/>
  </p:notesMasterIdLst>
  <p:sldIdLst>
    <p:sldId id="501" r:id="rId3"/>
    <p:sldId id="309" r:id="rId4"/>
    <p:sldId id="451" r:id="rId5"/>
    <p:sldId id="452" r:id="rId6"/>
    <p:sldId id="453" r:id="rId7"/>
    <p:sldId id="454" r:id="rId8"/>
    <p:sldId id="455" r:id="rId9"/>
    <p:sldId id="456" r:id="rId10"/>
    <p:sldId id="457" r:id="rId11"/>
    <p:sldId id="458" r:id="rId12"/>
    <p:sldId id="500" r:id="rId13"/>
    <p:sldId id="460" r:id="rId14"/>
    <p:sldId id="463" r:id="rId15"/>
    <p:sldId id="464" r:id="rId16"/>
    <p:sldId id="465" r:id="rId17"/>
    <p:sldId id="471" r:id="rId18"/>
    <p:sldId id="508" r:id="rId19"/>
    <p:sldId id="472" r:id="rId20"/>
    <p:sldId id="506" r:id="rId21"/>
    <p:sldId id="466" r:id="rId22"/>
    <p:sldId id="507" r:id="rId23"/>
    <p:sldId id="502" r:id="rId24"/>
    <p:sldId id="503" r:id="rId25"/>
    <p:sldId id="504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4"/>
    <p:restoredTop sz="78133"/>
  </p:normalViewPr>
  <p:slideViewPr>
    <p:cSldViewPr snapToGrid="0" snapToObjects="1" showGuides="1">
      <p:cViewPr varScale="1">
        <p:scale>
          <a:sx n="211" d="100"/>
          <a:sy n="211" d="100"/>
        </p:scale>
        <p:origin x="216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9349-3C20-D743-9F12-CBD3D3A2680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B228B-0BDC-2440-8962-822040F4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5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Nations_General_Assembly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arth_Day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35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93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0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D5D2A-14F1-41BF-B502-667587004F2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87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D0F96B-FE7E-4112-9160-D61F36A172ED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9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15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71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59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79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1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FernuGully</a:t>
            </a:r>
            <a:r>
              <a:rPr lang="en-US" dirty="0"/>
              <a:t>: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Grossed US$32,710,894 worldwide</a:t>
            </a:r>
            <a:r>
              <a:rPr lang="en-US" alt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are the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Nations (what used to be called “Aboriginal)</a:t>
            </a:r>
            <a:endParaRPr lang="en-US" alt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Christian Slater = Pips</a:t>
            </a:r>
          </a:p>
          <a:p>
            <a:r>
              <a:rPr lang="en-US" dirty="0"/>
              <a:t>Tim Curry </a:t>
            </a:r>
            <a:r>
              <a:rPr lang="en-US" dirty="0" err="1"/>
              <a:t>Hexus</a:t>
            </a:r>
            <a:endParaRPr lang="en-US" dirty="0"/>
          </a:p>
          <a:p>
            <a:r>
              <a:rPr lang="en-US" dirty="0"/>
              <a:t>“ecological Balance”</a:t>
            </a:r>
          </a:p>
          <a:p>
            <a:r>
              <a:rPr lang="en-US" dirty="0"/>
              <a:t>“Balance between forces of destruction and the magic forces of creation”</a:t>
            </a:r>
          </a:p>
          <a:p>
            <a:r>
              <a:rPr lang="en-US" dirty="0"/>
              <a:t>Humans are our best friends (?)</a:t>
            </a:r>
          </a:p>
          <a:p>
            <a:r>
              <a:rPr lang="en-US" dirty="0"/>
              <a:t>Not a lot of Australian accents</a:t>
            </a: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Pteropodidae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family for fruit bats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came out of a lab, humans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abvude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animals in a lab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Sanctimonious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book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Disney, Pixar, and the Hidden Messages of Children's Films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Keith Booker stated the film was "somewhat vague in its explanation of the dire consequences of rainforest destruction and it addresses the economic impetus behind this destruction hardly at all"; the fact that the rainforest was saved at the end of the film "diminishes the urgency of its environmentalist message" and that the character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Hexxus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"displaces the real blame for environmental destruction from its real perpetrators onto nonexistent supernatural perpetrators, further diluting the political message." 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 Wayne Young said his passion for the environment was his motivation for making the film, saying the film was "blatantly environmental, although we have gone to a lot of trouble to avoid preaching. We also want it to be viewed as entertainment.”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film was shown at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Nations General Assembly"/>
              </a:rPr>
              <a:t>United Nations General Assembly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arth Day"/>
              </a:rPr>
              <a:t>Earth Day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April 22, 1992.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(GOOD LORD)</a:t>
            </a:r>
            <a:endParaRPr lang="en-US" dirty="0"/>
          </a:p>
          <a:p>
            <a:endParaRPr lang="en-US" dirty="0"/>
          </a:p>
          <a:p>
            <a:r>
              <a:rPr lang="en-US" dirty="0"/>
              <a:t>African Queen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solidFill>
                  <a:srgbClr val="002060"/>
                </a:solidFill>
                <a:latin typeface="Arial" panose="020B0604020202020204" pitchFamily="34" charset="0"/>
              </a:rPr>
              <a:t>for being "culturally, historically or aesthetically significant”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34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B228B-0BDC-2440-8962-822040F404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9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4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6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D83160-51C5-4881-8CB7-89320E5DE68E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9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9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055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Some people add the definition of supporting life for plants…mention recent argument over sediments and aquatic soils.</a:t>
            </a:r>
          </a:p>
          <a:p>
            <a:pPr eaLnBrk="1" hangingPunct="1"/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066990-017E-4D45-954E-E1B15CB2CAAB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42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25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7A984-833C-42B8-BA92-D5101849525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81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F55C-9FBC-4A2E-A5DA-47D6F77A5019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8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1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9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5" y="273846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43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20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94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5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98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17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46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47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45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2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9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5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5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96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9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1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6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8195A-C3E4-3540-B722-F9A496D90CF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0D11F-E994-7943-B716-A27A54CD3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9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5" indent="-128585" algn="l" defTabSz="51433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5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21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090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27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13A01-9A81-1742-A6E0-830DF530619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A3C50-CE54-C94C-B070-BDF6213A0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3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eriamx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oilscience/5140045541/in/photolist-ejvfiy-2kGRcUB-aTAGcM-7qgDvL-ejvfRL-7qcJdr-9kft52-9kiK6o-9kfGLv-yAexi-aTDB9c-7qgDpj-7qgDDJ-7qgDfW-8Qd4CH-ejpvKR-8Qd5x6-8Qg9ZE-8Qd5sR-aTDLRg-aTDJmp-8QgbiE-8Qgbf7-aTAyzK-aTDKGV-aTzWqT-aTAJfB-aTDGWz-aTDDd6-aTAmDF-aTDG7D-aTAgYt-aTAxaZ-aTAjiX-aTzZ1F-aTDEjF-aTDNpp-aTzTj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ptile, lizard&#10;&#10;Description automatically generated">
            <a:extLst>
              <a:ext uri="{FF2B5EF4-FFF2-40B4-BE49-F238E27FC236}">
                <a16:creationId xmlns:a16="http://schemas.microsoft.com/office/drawing/2014/main" id="{A5731463-3F57-B249-AC3F-CDAB8695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638651"/>
            <a:ext cx="5829301" cy="3861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2E9425-BFDE-704E-933F-D1E8904968CC}"/>
              </a:ext>
            </a:extLst>
          </p:cNvPr>
          <p:cNvSpPr/>
          <p:nvPr/>
        </p:nvSpPr>
        <p:spPr>
          <a:xfrm>
            <a:off x="5090824" y="2692195"/>
            <a:ext cx="25717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342900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Emilio M. Bruna</a:t>
            </a:r>
          </a:p>
          <a:p>
            <a:pPr algn="r" defTabSz="342900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Fall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866DB3-ECC0-2543-BD5B-F5061C29BB2D}"/>
              </a:ext>
            </a:extLst>
          </p:cNvPr>
          <p:cNvSpPr/>
          <p:nvPr/>
        </p:nvSpPr>
        <p:spPr>
          <a:xfrm>
            <a:off x="3707893" y="814575"/>
            <a:ext cx="395468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342900"/>
            <a:r>
              <a:rPr lang="en-US" sz="202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Future of Tropical Rain Forests (IDS 2935)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9916AE-5C95-3D40-A56F-EA76026768ED}"/>
              </a:ext>
            </a:extLst>
          </p:cNvPr>
          <p:cNvSpPr/>
          <p:nvPr/>
        </p:nvSpPr>
        <p:spPr>
          <a:xfrm>
            <a:off x="4993638" y="2007896"/>
            <a:ext cx="2668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342900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9-1: Paradox of Luxuriance</a:t>
            </a:r>
          </a:p>
        </p:txBody>
      </p:sp>
    </p:spTree>
    <p:extLst>
      <p:ext uri="{BB962C8B-B14F-4D97-AF65-F5344CB8AC3E}">
        <p14:creationId xmlns:p14="http://schemas.microsoft.com/office/powerpoint/2010/main" val="410964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143000" y="200127"/>
            <a:ext cx="657225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2) Water Retention Capacity  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4047004" y="20078"/>
            <a:ext cx="3953996" cy="78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-9525">
              <a:lnSpc>
                <a:spcPct val="130000"/>
              </a:lnSpc>
              <a:spcBef>
                <a:spcPct val="50000"/>
              </a:spcBef>
            </a:pPr>
            <a:r>
              <a:rPr lang="en-US" i="1" dirty="0">
                <a:solidFill>
                  <a:prstClr val="black"/>
                </a:solidFill>
                <a:latin typeface="Calibri" pitchFamily="34" charset="0"/>
              </a:rPr>
              <a:t>Determined by type of particles in soil &amp; their distribution throughout the soil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3886670" y="4638961"/>
            <a:ext cx="5079789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r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	What does this mean for nutrient availability?</a:t>
            </a:r>
          </a:p>
        </p:txBody>
      </p:sp>
      <p:pic>
        <p:nvPicPr>
          <p:cNvPr id="2050" name="Picture 2" descr="http://travel.mongabay.com/suriname/600/suriname_159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3338" y="983547"/>
            <a:ext cx="5483121" cy="365541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56062A-51DF-5143-AE7F-EACD594E4017}"/>
              </a:ext>
            </a:extLst>
          </p:cNvPr>
          <p:cNvSpPr txBox="1"/>
          <p:nvPr/>
        </p:nvSpPr>
        <p:spPr>
          <a:xfrm>
            <a:off x="-142875" y="1163597"/>
            <a:ext cx="4572000" cy="1919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	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</a:rPr>
              <a:t>Clay Soils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: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      Hold large volumes of water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	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</a:rPr>
              <a:t>Sandy Soils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: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      Drain Well </a:t>
            </a:r>
          </a:p>
        </p:txBody>
      </p:sp>
    </p:spTree>
    <p:extLst>
      <p:ext uri="{BB962C8B-B14F-4D97-AF65-F5344CB8AC3E}">
        <p14:creationId xmlns:p14="http://schemas.microsoft.com/office/powerpoint/2010/main" val="270231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34"/>
          <p:cNvGrpSpPr>
            <a:grpSpLocks/>
          </p:cNvGrpSpPr>
          <p:nvPr/>
        </p:nvGrpSpPr>
        <p:grpSpPr bwMode="auto">
          <a:xfrm>
            <a:off x="1771650" y="800100"/>
            <a:ext cx="6400800" cy="571500"/>
            <a:chOff x="384" y="1152"/>
            <a:chExt cx="5376" cy="480"/>
          </a:xfrm>
        </p:grpSpPr>
        <p:sp>
          <p:nvSpPr>
            <p:cNvPr id="10249" name="Line 1027"/>
            <p:cNvSpPr>
              <a:spLocks noChangeShapeType="1"/>
            </p:cNvSpPr>
            <p:nvPr/>
          </p:nvSpPr>
          <p:spPr bwMode="auto">
            <a:xfrm>
              <a:off x="384" y="1152"/>
              <a:ext cx="0" cy="4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0" name="Rectangle 1028"/>
            <p:cNvSpPr>
              <a:spLocks noChangeArrowheads="1"/>
            </p:cNvSpPr>
            <p:nvPr/>
          </p:nvSpPr>
          <p:spPr bwMode="auto">
            <a:xfrm>
              <a:off x="480" y="1200"/>
              <a:ext cx="5280" cy="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ct val="50000"/>
                </a:spcBef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pH: large concentration of H</a:t>
              </a:r>
              <a:r>
                <a:rPr lang="en-US" baseline="30000" dirty="0">
                  <a:solidFill>
                    <a:prstClr val="black"/>
                  </a:solidFill>
                  <a:latin typeface="Calibri"/>
                </a:rPr>
                <a:t>+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 (acidic)</a:t>
              </a:r>
              <a:endParaRPr lang="en-US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0423" name="Rectangle 1031"/>
          <p:cNvSpPr>
            <a:spLocks noChangeArrowheads="1"/>
          </p:cNvSpPr>
          <p:nvPr/>
        </p:nvSpPr>
        <p:spPr bwMode="auto">
          <a:xfrm>
            <a:off x="97440" y="2963450"/>
            <a:ext cx="3072978" cy="78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r">
              <a:lnSpc>
                <a:spcPct val="130000"/>
              </a:lnSpc>
              <a:spcBef>
                <a:spcPct val="50000"/>
              </a:spcBef>
            </a:pPr>
            <a:r>
              <a:rPr lang="en-US" i="1" dirty="0">
                <a:solidFill>
                  <a:prstClr val="black"/>
                </a:solidFill>
                <a:latin typeface="Calibri"/>
              </a:rPr>
              <a:t>A little acidity promotes nutrient availability.  How?</a:t>
            </a:r>
          </a:p>
        </p:txBody>
      </p:sp>
      <p:grpSp>
        <p:nvGrpSpPr>
          <p:cNvPr id="3" name="Group 1035"/>
          <p:cNvGrpSpPr>
            <a:grpSpLocks/>
          </p:cNvGrpSpPr>
          <p:nvPr/>
        </p:nvGrpSpPr>
        <p:grpSpPr bwMode="auto">
          <a:xfrm>
            <a:off x="1771650" y="1528661"/>
            <a:ext cx="6515100" cy="571500"/>
            <a:chOff x="384" y="2160"/>
            <a:chExt cx="5472" cy="480"/>
          </a:xfrm>
        </p:grpSpPr>
        <p:sp>
          <p:nvSpPr>
            <p:cNvPr id="10247" name="Line 1029"/>
            <p:cNvSpPr>
              <a:spLocks noChangeShapeType="1"/>
            </p:cNvSpPr>
            <p:nvPr/>
          </p:nvSpPr>
          <p:spPr bwMode="auto">
            <a:xfrm>
              <a:off x="384" y="2160"/>
              <a:ext cx="0" cy="4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48" name="Rectangle 1033"/>
            <p:cNvSpPr>
              <a:spLocks noChangeArrowheads="1"/>
            </p:cNvSpPr>
            <p:nvPr/>
          </p:nvSpPr>
          <p:spPr bwMode="auto">
            <a:xfrm>
              <a:off x="576" y="2208"/>
              <a:ext cx="5280" cy="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ct val="5000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pH: low concentration of H</a:t>
              </a:r>
              <a:r>
                <a:rPr lang="en-US" baseline="30000">
                  <a:solidFill>
                    <a:prstClr val="black"/>
                  </a:solidFill>
                  <a:latin typeface="Calibri"/>
                </a:rPr>
                <a:t>+ </a:t>
              </a:r>
              <a:r>
                <a:rPr lang="en-US">
                  <a:solidFill>
                    <a:prstClr val="black"/>
                  </a:solidFill>
                  <a:latin typeface="Calibri"/>
                </a:rPr>
                <a:t>(Basic or alkaline)</a:t>
              </a:r>
            </a:p>
          </p:txBody>
        </p:sp>
      </p:grpSp>
      <p:sp>
        <p:nvSpPr>
          <p:cNvPr id="60428" name="Rectangle 1036"/>
          <p:cNvSpPr>
            <a:spLocks noChangeArrowheads="1"/>
          </p:cNvSpPr>
          <p:nvPr/>
        </p:nvSpPr>
        <p:spPr bwMode="auto">
          <a:xfrm>
            <a:off x="258585" y="4488985"/>
            <a:ext cx="873177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i="1" dirty="0">
                <a:solidFill>
                  <a:srgbClr val="002060"/>
                </a:solidFill>
                <a:latin typeface="Calibri"/>
              </a:rPr>
              <a:t>	Below about pH 5.5…nutrients leach out of the soil. Maximum soil fertility: pH = 6.0-7.2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714500" y="0"/>
            <a:ext cx="617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3) Soil Chemistry: soil pH strongly influences nutrient availability</a:t>
            </a:r>
          </a:p>
        </p:txBody>
      </p:sp>
      <p:pic>
        <p:nvPicPr>
          <p:cNvPr id="12" name="Picture 11" descr="A picture containing outdoor, stone&#10;&#10;Description automatically generated">
            <a:extLst>
              <a:ext uri="{FF2B5EF4-FFF2-40B4-BE49-F238E27FC236}">
                <a16:creationId xmlns:a16="http://schemas.microsoft.com/office/drawing/2014/main" id="{5097758D-D234-7B4F-851F-3DA499DB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356" y="2314372"/>
            <a:ext cx="2698228" cy="1816245"/>
          </a:xfrm>
          <a:prstGeom prst="rect">
            <a:avLst/>
          </a:prstGeom>
        </p:spPr>
      </p:pic>
      <p:sp>
        <p:nvSpPr>
          <p:cNvPr id="14" name="Oval 11">
            <a:extLst>
              <a:ext uri="{FF2B5EF4-FFF2-40B4-BE49-F238E27FC236}">
                <a16:creationId xmlns:a16="http://schemas.microsoft.com/office/drawing/2014/main" id="{F5F1B8A8-E7E8-1842-A667-AD8069930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6506" y="2286000"/>
            <a:ext cx="114300" cy="1143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BDB63872-582C-984B-A3B1-C48BE0BC8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506" y="1963171"/>
            <a:ext cx="7467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Clay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6BC5AE-D200-9143-BA6C-86962A6000CF}"/>
              </a:ext>
            </a:extLst>
          </p:cNvPr>
          <p:cNvSpPr txBox="1"/>
          <p:nvPr/>
        </p:nvSpPr>
        <p:spPr>
          <a:xfrm>
            <a:off x="6336506" y="2174688"/>
            <a:ext cx="305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-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CC80A-DB56-B84C-9A9F-B7E66ECF5E64}"/>
              </a:ext>
            </a:extLst>
          </p:cNvPr>
          <p:cNvSpPr txBox="1"/>
          <p:nvPr/>
        </p:nvSpPr>
        <p:spPr>
          <a:xfrm>
            <a:off x="6203969" y="2301545"/>
            <a:ext cx="434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H</a:t>
            </a:r>
            <a:r>
              <a:rPr lang="en-US" baseline="30000" dirty="0">
                <a:solidFill>
                  <a:prstClr val="black"/>
                </a:solidFill>
                <a:latin typeface="Calibri"/>
              </a:rPr>
              <a:t>+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2B92D6-6C05-0749-8343-25E838A19BFC}"/>
              </a:ext>
            </a:extLst>
          </p:cNvPr>
          <p:cNvSpPr txBox="1"/>
          <p:nvPr/>
        </p:nvSpPr>
        <p:spPr>
          <a:xfrm>
            <a:off x="5323185" y="2658327"/>
            <a:ext cx="434715" cy="380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latin typeface="Arial"/>
              </a:rPr>
              <a:t>K</a:t>
            </a:r>
            <a:r>
              <a:rPr lang="en-US" sz="1800" kern="0" baseline="30000" dirty="0">
                <a:solidFill>
                  <a:srgbClr val="000000"/>
                </a:solidFill>
                <a:latin typeface="Arial"/>
              </a:rPr>
              <a:t>+</a:t>
            </a:r>
            <a:endParaRPr lang="en-US" sz="1800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92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age.wisc.edu/atlas/maps/soilph/atl_soilp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-457623"/>
            <a:ext cx="7286625" cy="5601123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828801" y="-304548"/>
            <a:ext cx="5314949" cy="784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250" i="1" dirty="0">
                <a:latin typeface="Arial" pitchFamily="34" charset="0"/>
              </a:rPr>
              <a:t>“Typical” tropical soil pH = 4.2-5.0</a:t>
            </a:r>
          </a:p>
          <a:p>
            <a:endParaRPr lang="en-US" sz="2250" i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0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131442" y="106749"/>
            <a:ext cx="6995166" cy="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sz="2200" dirty="0">
                <a:solidFill>
                  <a:srgbClr val="002060"/>
                </a:solidFill>
                <a:latin typeface="Arial" pitchFamily="34" charset="0"/>
              </a:rPr>
              <a:t>Variability in soil quality has major ecological impacts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05" y="3208447"/>
            <a:ext cx="2576796" cy="1935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447800"/>
            <a:ext cx="18859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85" y="700257"/>
            <a:ext cx="2392768" cy="1596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45512" y="701864"/>
            <a:ext cx="10708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+mj-lt"/>
              </a:rPr>
              <a:t>Plant fertility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5523140" y="1447801"/>
            <a:ext cx="15568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+mj-lt"/>
              </a:rPr>
              <a:t>Animal abundance, </a:t>
            </a:r>
          </a:p>
          <a:p>
            <a:r>
              <a:rPr lang="en-US" sz="1350" dirty="0">
                <a:latin typeface="+mj-lt"/>
              </a:rPr>
              <a:t>Home range sizes, </a:t>
            </a:r>
          </a:p>
        </p:txBody>
      </p:sp>
      <p:sp>
        <p:nvSpPr>
          <p:cNvPr id="8" name="Rectangle 7"/>
          <p:cNvSpPr/>
          <p:nvPr/>
        </p:nvSpPr>
        <p:spPr>
          <a:xfrm>
            <a:off x="5870309" y="2704481"/>
            <a:ext cx="221751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latin typeface="+mj-lt"/>
              </a:rPr>
              <a:t>Human settlement and agriculture</a:t>
            </a: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54" y="3441834"/>
            <a:ext cx="2107747" cy="1648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229150" y="4629150"/>
            <a:ext cx="12241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+mj-lt"/>
              </a:rPr>
              <a:t>Forest biomass</a:t>
            </a:r>
          </a:p>
        </p:txBody>
      </p:sp>
    </p:spTree>
    <p:extLst>
      <p:ext uri="{BB962C8B-B14F-4D97-AF65-F5344CB8AC3E}">
        <p14:creationId xmlns:p14="http://schemas.microsoft.com/office/powerpoint/2010/main" val="414017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1357312" y="155661"/>
            <a:ext cx="6580850" cy="37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sz="1500" dirty="0">
                <a:solidFill>
                  <a:srgbClr val="002060"/>
                </a:solidFill>
                <a:latin typeface="Arial" pitchFamily="34" charset="0"/>
              </a:rPr>
              <a:t>So if tropical soils are so terrible, where did all this productivity come from?</a:t>
            </a:r>
            <a:endParaRPr lang="en-US" sz="1650" dirty="0">
              <a:solidFill>
                <a:srgbClr val="002060"/>
              </a:solidFill>
              <a:latin typeface="Arial" pitchFamily="34" charset="0"/>
            </a:endParaRPr>
          </a:p>
        </p:txBody>
      </p:sp>
      <p:pic>
        <p:nvPicPr>
          <p:cNvPr id="2868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685800"/>
            <a:ext cx="6429375" cy="43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57950" y="4976426"/>
            <a:ext cx="144783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50" dirty="0"/>
              <a:t>© copyright by </a:t>
            </a:r>
            <a:r>
              <a:rPr lang="en-US" sz="750" dirty="0" err="1"/>
              <a:t>Johnathan</a:t>
            </a:r>
            <a:r>
              <a:rPr lang="en-US" sz="750" dirty="0"/>
              <a:t> </a:t>
            </a:r>
            <a:r>
              <a:rPr lang="en-US" sz="750" dirty="0" err="1"/>
              <a:t>Esper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178706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6846" y="57150"/>
            <a:ext cx="6925456" cy="8001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600" dirty="0">
                <a:solidFill>
                  <a:srgbClr val="002060"/>
                </a:solidFill>
              </a:rPr>
              <a:t>Most of the nutrients in Trop. Rain Forests are in the living (tree) biomass.</a:t>
            </a: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  <a:p>
            <a:endParaRPr lang="en-US" sz="2600" dirty="0">
              <a:solidFill>
                <a:srgbClr val="002060"/>
              </a:solidFill>
            </a:endParaRPr>
          </a:p>
        </p:txBody>
      </p:sp>
      <p:pic>
        <p:nvPicPr>
          <p:cNvPr id="72706" name="Picture 2" descr="http://deoxy.org/img/amazon_soi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87" y="857250"/>
            <a:ext cx="5715000" cy="4286250"/>
          </a:xfrm>
          <a:prstGeom prst="rect">
            <a:avLst/>
          </a:prstGeom>
          <a:noFill/>
        </p:spPr>
      </p:pic>
      <p:pic>
        <p:nvPicPr>
          <p:cNvPr id="4" name="Picture 4" descr="pl10_0100c">
            <a:extLst>
              <a:ext uri="{FF2B5EF4-FFF2-40B4-BE49-F238E27FC236}">
                <a16:creationId xmlns:a16="http://schemas.microsoft.com/office/drawing/2014/main" id="{485C77E7-6DA4-4448-9335-44ADD504A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94" y="2927377"/>
            <a:ext cx="2197505" cy="215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82FFD3E-BEAF-094A-9B01-C12D2E29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67" y="857250"/>
            <a:ext cx="2219933" cy="2031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587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2052" y="4806478"/>
            <a:ext cx="7030817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170260" indent="-170260">
              <a:spcBef>
                <a:spcPct val="60000"/>
              </a:spcBef>
              <a:buClr>
                <a:srgbClr val="EEECE1"/>
              </a:buClr>
              <a:defRPr/>
            </a:pPr>
            <a:r>
              <a:rPr lang="en-US" sz="1350" i="1" kern="0" dirty="0">
                <a:solidFill>
                  <a:srgbClr val="002060"/>
                </a:solidFill>
                <a:latin typeface="Calibri"/>
              </a:rPr>
              <a:t>If severe enough, these ecosystems can take centuries to return to their previous state.</a:t>
            </a:r>
          </a:p>
        </p:txBody>
      </p:sp>
      <p:pic>
        <p:nvPicPr>
          <p:cNvPr id="77826" name="Picture 2" descr="http://www.lbaconferencia.org/port/images/Queimada_na_Amazoni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742950"/>
            <a:ext cx="5484019" cy="398372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750288" y="79847"/>
            <a:ext cx="5641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0260" indent="-170260" algn="ctr">
              <a:spcBef>
                <a:spcPct val="60000"/>
              </a:spcBef>
              <a:buClr>
                <a:srgbClr val="EEECE1"/>
              </a:buClr>
              <a:defRPr/>
            </a:pPr>
            <a:r>
              <a:rPr lang="en-US" kern="0" dirty="0">
                <a:solidFill>
                  <a:srgbClr val="002060"/>
                </a:solidFill>
                <a:latin typeface="Calibri"/>
              </a:rPr>
              <a:t>When tropical forests are cleared and burned, most nutrients are lost in smoke and ash and soil erosion.</a:t>
            </a:r>
          </a:p>
        </p:txBody>
      </p:sp>
    </p:spTree>
    <p:extLst>
      <p:ext uri="{BB962C8B-B14F-4D97-AF65-F5344CB8AC3E}">
        <p14:creationId xmlns:p14="http://schemas.microsoft.com/office/powerpoint/2010/main" val="35863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field of corn&#10;&#10;Description automatically generated with low confidence">
            <a:extLst>
              <a:ext uri="{FF2B5EF4-FFF2-40B4-BE49-F238E27FC236}">
                <a16:creationId xmlns:a16="http://schemas.microsoft.com/office/drawing/2014/main" id="{659283CC-A923-0849-B258-E37401501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7" r="1" b="13215"/>
          <a:stretch/>
        </p:blipFill>
        <p:spPr>
          <a:xfrm>
            <a:off x="147637" y="130138"/>
            <a:ext cx="8848725" cy="4884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5F75F-8C48-D440-81E8-EE802449CC03}"/>
              </a:ext>
            </a:extLst>
          </p:cNvPr>
          <p:cNvSpPr txBox="1"/>
          <p:nvPr/>
        </p:nvSpPr>
        <p:spPr>
          <a:xfrm>
            <a:off x="6076823" y="4435614"/>
            <a:ext cx="36666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tooltip="Go to Feria  de Productores's photostre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Feria de Productores</a:t>
            </a:r>
            <a:r>
              <a:rPr lang="en-US" sz="1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Maíz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Milpa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Tangamandapio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Michoacán </a:t>
            </a:r>
            <a:r>
              <a:rPr lang="en-US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(CC BY 2.0)</a:t>
            </a:r>
          </a:p>
          <a:p>
            <a:pPr algn="l" rtl="0"/>
            <a:br>
              <a:rPr lang="en-US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0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0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74557" y="118709"/>
            <a:ext cx="7183358" cy="101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John </a:t>
            </a:r>
            <a:r>
              <a:rPr lang="en-US" sz="2000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Terborgh</a:t>
            </a: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called this </a:t>
            </a:r>
          </a:p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“The Paradox of Luxuriance”</a:t>
            </a: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6" y="1913910"/>
            <a:ext cx="3731985" cy="249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4" name="Picture 4" descr="green leaf vegetable">
            <a:extLst>
              <a:ext uri="{FF2B5EF4-FFF2-40B4-BE49-F238E27FC236}">
                <a16:creationId xmlns:a16="http://schemas.microsoft.com/office/drawing/2014/main" id="{9B92622C-BCD2-A842-8A37-6BAA8472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4" b="29379"/>
          <a:stretch/>
        </p:blipFill>
        <p:spPr bwMode="auto">
          <a:xfrm>
            <a:off x="5392672" y="1890552"/>
            <a:ext cx="3547862" cy="249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1034">
            <a:extLst>
              <a:ext uri="{FF2B5EF4-FFF2-40B4-BE49-F238E27FC236}">
                <a16:creationId xmlns:a16="http://schemas.microsoft.com/office/drawing/2014/main" id="{3D699697-65D9-6640-A93F-72A245FEC7AC}"/>
              </a:ext>
            </a:extLst>
          </p:cNvPr>
          <p:cNvGrpSpPr>
            <a:grpSpLocks/>
          </p:cNvGrpSpPr>
          <p:nvPr/>
        </p:nvGrpSpPr>
        <p:grpSpPr bwMode="auto">
          <a:xfrm>
            <a:off x="4114235" y="2571750"/>
            <a:ext cx="3515759" cy="523875"/>
            <a:chOff x="-305" y="1200"/>
            <a:chExt cx="6065" cy="440"/>
          </a:xfrm>
        </p:grpSpPr>
        <p:sp>
          <p:nvSpPr>
            <p:cNvPr id="8" name="Line 1027">
              <a:extLst>
                <a:ext uri="{FF2B5EF4-FFF2-40B4-BE49-F238E27FC236}">
                  <a16:creationId xmlns:a16="http://schemas.microsoft.com/office/drawing/2014/main" id="{0A89C0C2-4F4B-E94E-B85E-B9D3F43D1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05" y="1632"/>
              <a:ext cx="1695" cy="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Rectangle 1028">
              <a:extLst>
                <a:ext uri="{FF2B5EF4-FFF2-40B4-BE49-F238E27FC236}">
                  <a16:creationId xmlns:a16="http://schemas.microsoft.com/office/drawing/2014/main" id="{1F9BB53C-7AD4-514D-B449-973BBEE6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5280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ct val="50000"/>
                </a:spcBef>
              </a:pPr>
              <a:endParaRPr lang="en-US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765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74557" y="118709"/>
            <a:ext cx="7183358" cy="101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John </a:t>
            </a:r>
            <a:r>
              <a:rPr lang="en-US" sz="2000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Terborgh</a:t>
            </a: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called this </a:t>
            </a:r>
          </a:p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“The Paradox of Luxuriance”</a:t>
            </a: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6" y="1913910"/>
            <a:ext cx="3731985" cy="249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" name="Group 1034">
            <a:extLst>
              <a:ext uri="{FF2B5EF4-FFF2-40B4-BE49-F238E27FC236}">
                <a16:creationId xmlns:a16="http://schemas.microsoft.com/office/drawing/2014/main" id="{3D699697-65D9-6640-A93F-72A245FEC7AC}"/>
              </a:ext>
            </a:extLst>
          </p:cNvPr>
          <p:cNvGrpSpPr>
            <a:grpSpLocks/>
          </p:cNvGrpSpPr>
          <p:nvPr/>
        </p:nvGrpSpPr>
        <p:grpSpPr bwMode="auto">
          <a:xfrm>
            <a:off x="4114235" y="2571750"/>
            <a:ext cx="3515759" cy="523875"/>
            <a:chOff x="-305" y="1200"/>
            <a:chExt cx="6065" cy="440"/>
          </a:xfrm>
        </p:grpSpPr>
        <p:sp>
          <p:nvSpPr>
            <p:cNvPr id="8" name="Line 1027">
              <a:extLst>
                <a:ext uri="{FF2B5EF4-FFF2-40B4-BE49-F238E27FC236}">
                  <a16:creationId xmlns:a16="http://schemas.microsoft.com/office/drawing/2014/main" id="{0A89C0C2-4F4B-E94E-B85E-B9D3F43D1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05" y="1632"/>
              <a:ext cx="1695" cy="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Rectangle 1028">
              <a:extLst>
                <a:ext uri="{FF2B5EF4-FFF2-40B4-BE49-F238E27FC236}">
                  <a16:creationId xmlns:a16="http://schemas.microsoft.com/office/drawing/2014/main" id="{1F9BB53C-7AD4-514D-B449-973BBEE6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5280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ct val="50000"/>
                </a:spcBef>
              </a:pPr>
              <a:endParaRPr lang="en-US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1D3E1E3E-51BA-4D40-B2A9-BE8113BA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79" y="1853758"/>
            <a:ext cx="3454134" cy="259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55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:\Emilio's Folder Current\Pictures\Renata\Panga 01-03-07\DSCN2732.JPG">
            <a:extLst>
              <a:ext uri="{FF2B5EF4-FFF2-40B4-BE49-F238E27FC236}">
                <a16:creationId xmlns:a16="http://schemas.microsoft.com/office/drawing/2014/main" id="{A5520ED0-CEDC-A649-9CBE-B96A3DBF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9606" y="1510717"/>
            <a:ext cx="4605338" cy="3454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4AD91-2CE5-A543-84D3-D5CDD70A8467}"/>
              </a:ext>
            </a:extLst>
          </p:cNvPr>
          <p:cNvSpPr txBox="1"/>
          <p:nvPr/>
        </p:nvSpPr>
        <p:spPr>
          <a:xfrm>
            <a:off x="1143000" y="1"/>
            <a:ext cx="68580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It all comes down to </a:t>
            </a:r>
          </a:p>
          <a:p>
            <a:pPr algn="ctr"/>
            <a:r>
              <a:rPr lang="en-US" sz="5250" dirty="0">
                <a:solidFill>
                  <a:srgbClr val="002060"/>
                </a:solidFill>
              </a:rPr>
              <a:t>SOIL</a:t>
            </a:r>
          </a:p>
        </p:txBody>
      </p:sp>
    </p:spTree>
    <p:extLst>
      <p:ext uri="{BB962C8B-B14F-4D97-AF65-F5344CB8AC3E}">
        <p14:creationId xmlns:p14="http://schemas.microsoft.com/office/powerpoint/2010/main" val="2175321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ChangeArrowheads="1"/>
          </p:cNvSpPr>
          <p:nvPr/>
        </p:nvSpPr>
        <p:spPr bwMode="auto">
          <a:xfrm>
            <a:off x="1314450" y="228600"/>
            <a:ext cx="628650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srgbClr val="002060"/>
                </a:solidFill>
                <a:latin typeface="+mj-lt"/>
              </a:rPr>
              <a:t>How do nutrients get back into the soils?</a:t>
            </a:r>
          </a:p>
        </p:txBody>
      </p:sp>
      <p:pic>
        <p:nvPicPr>
          <p:cNvPr id="11267" name="Picture 1030" descr="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775" y="685800"/>
            <a:ext cx="2943225" cy="197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1028" descr="volcanoes_31277_brows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3086100"/>
            <a:ext cx="2971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314450" y="1384102"/>
            <a:ext cx="428625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>
                <a:latin typeface="+mj-lt"/>
              </a:rPr>
              <a:t>Exposure of new parent material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1314450" y="3670102"/>
            <a:ext cx="3429000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Nutrient Cycling / Decomposition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1314451" y="1955602"/>
            <a:ext cx="1601079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>
                <a:latin typeface="+mj-lt"/>
              </a:rPr>
              <a:t>River deposits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1314450" y="2552106"/>
            <a:ext cx="1239378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>
                <a:latin typeface="+mj-lt"/>
              </a:rPr>
              <a:t>Volcanoes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1314451" y="3180755"/>
            <a:ext cx="14215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dirty="0">
                <a:latin typeface="+mj-lt"/>
              </a:rPr>
              <a:t>Outer space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1314451" y="812602"/>
            <a:ext cx="704039" cy="42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latin typeface="+mj-lt"/>
              </a:rPr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2758740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8ED00320-9C08-DD41-85DB-1AF0B836E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0"/>
            <a:ext cx="53435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ChangeArrowheads="1"/>
          </p:cNvSpPr>
          <p:nvPr/>
        </p:nvSpPr>
        <p:spPr bwMode="auto">
          <a:xfrm>
            <a:off x="-50949" y="0"/>
            <a:ext cx="3256326" cy="386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sz="1600" dirty="0">
                <a:solidFill>
                  <a:srgbClr val="002060"/>
                </a:solidFill>
                <a:latin typeface="+mj-lt"/>
              </a:rPr>
              <a:t>Aguirre, The Wrath of God (1972)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D9C1C8-238E-554C-97CF-BE64B1B28EC7}"/>
              </a:ext>
            </a:extLst>
          </p:cNvPr>
          <p:cNvSpPr/>
          <p:nvPr/>
        </p:nvSpPr>
        <p:spPr>
          <a:xfrm>
            <a:off x="69392" y="3349061"/>
            <a:ext cx="313598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Directed, Written, &amp; Produced by Werner Herzog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Inspired by account of Amazonian expedition by Gaspar de Carvajal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Filmed in Peru (Huayna Pichu, Urubamba Valley)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1000" dirty="0" err="1">
                <a:solidFill>
                  <a:srgbClr val="002060"/>
                </a:solidFill>
                <a:latin typeface="Arial" panose="020B0604020202020204" pitchFamily="34" charset="0"/>
              </a:rPr>
              <a:t>Kosmiche</a:t>
            </a: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” soundtrack by </a:t>
            </a:r>
            <a:r>
              <a:rPr lang="en-US" altLang="en-US" sz="1000" dirty="0" err="1">
                <a:solidFill>
                  <a:srgbClr val="002060"/>
                </a:solidFill>
                <a:latin typeface="Arial" panose="020B0604020202020204" pitchFamily="34" charset="0"/>
              </a:rPr>
              <a:t>Popol</a:t>
            </a: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 Vuh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Heavily influenced FFC’s </a:t>
            </a:r>
            <a:r>
              <a:rPr lang="en-US" altLang="en-US" sz="1000" i="1" dirty="0">
                <a:solidFill>
                  <a:srgbClr val="002060"/>
                </a:solidFill>
                <a:latin typeface="Arial" panose="020B0604020202020204" pitchFamily="34" charset="0"/>
              </a:rPr>
              <a:t>Apocalypse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i="1" dirty="0">
                <a:solidFill>
                  <a:srgbClr val="002060"/>
                </a:solidFill>
                <a:latin typeface="Arial" panose="020B0604020202020204" pitchFamily="34" charset="0"/>
              </a:rPr>
              <a:t>Rotten Tomatoes: 96%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A5D7FD9-BC44-1149-941E-F7F7CC1F6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94" y="398713"/>
            <a:ext cx="2029239" cy="280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026">
            <a:extLst>
              <a:ext uri="{FF2B5EF4-FFF2-40B4-BE49-F238E27FC236}">
                <a16:creationId xmlns:a16="http://schemas.microsoft.com/office/drawing/2014/main" id="{2949620D-CE13-1841-814C-DA6596A15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8451" y="13773"/>
            <a:ext cx="2758109" cy="386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sz="1600" dirty="0">
                <a:solidFill>
                  <a:srgbClr val="002060"/>
                </a:solidFill>
                <a:latin typeface="+mj-lt"/>
              </a:rPr>
              <a:t>The African Queen (1951)</a:t>
            </a:r>
          </a:p>
        </p:txBody>
      </p:sp>
      <p:sp>
        <p:nvSpPr>
          <p:cNvPr id="14" name="Rectangle 1026">
            <a:extLst>
              <a:ext uri="{FF2B5EF4-FFF2-40B4-BE49-F238E27FC236}">
                <a16:creationId xmlns:a16="http://schemas.microsoft.com/office/drawing/2014/main" id="{E8D42F95-D350-2243-8D46-9469CEC7D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199" y="10402"/>
            <a:ext cx="3839954" cy="386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spcBef>
                <a:spcPct val="50000"/>
              </a:spcBef>
            </a:pPr>
            <a:r>
              <a:rPr lang="en-US" sz="1600" dirty="0" err="1">
                <a:solidFill>
                  <a:srgbClr val="002060"/>
                </a:solidFill>
                <a:latin typeface="+mj-lt"/>
              </a:rPr>
              <a:t>FernGully</a:t>
            </a:r>
            <a:r>
              <a:rPr lang="en-US" sz="1600" dirty="0">
                <a:solidFill>
                  <a:srgbClr val="002060"/>
                </a:solidFill>
                <a:latin typeface="+mj-lt"/>
              </a:rPr>
              <a:t>, the Last Rainforest (1992)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5FFDAA37-FDEA-EC40-A05F-E51FDCAE1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4023" r="4058" b="3391"/>
          <a:stretch/>
        </p:blipFill>
        <p:spPr bwMode="auto">
          <a:xfrm>
            <a:off x="3486541" y="412487"/>
            <a:ext cx="1829505" cy="27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E98A6A-51D5-674E-B906-3E1A0A52AB2A}"/>
              </a:ext>
            </a:extLst>
          </p:cNvPr>
          <p:cNvSpPr/>
          <p:nvPr/>
        </p:nvSpPr>
        <p:spPr>
          <a:xfrm>
            <a:off x="3215504" y="3349061"/>
            <a:ext cx="31777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Directed &amp; co-Written by John Huston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German East Africa = Parts of today’s Burundi, Rwanda, Tanzania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Filmed on location in Uganda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Selected for preservation in National Film Registry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</a:rPr>
              <a:t>HB’s only Academy Award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i="1" dirty="0">
                <a:solidFill>
                  <a:srgbClr val="002060"/>
                </a:solidFill>
                <a:latin typeface="Arial" panose="020B0604020202020204" pitchFamily="34" charset="0"/>
              </a:rPr>
              <a:t>Rotten Tomatoes:  98%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000" i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1148DE-976B-4742-B9AE-D3296AA9C109}"/>
              </a:ext>
            </a:extLst>
          </p:cNvPr>
          <p:cNvSpPr txBox="1"/>
          <p:nvPr/>
        </p:nvSpPr>
        <p:spPr>
          <a:xfrm>
            <a:off x="6645532" y="3359463"/>
            <a:ext cx="19598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 Loc as Goanna Lou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1B3A6-7F49-B347-ACED-F0A21AD0DD0D}"/>
              </a:ext>
            </a:extLst>
          </p:cNvPr>
          <p:cNvSpPr txBox="1"/>
          <p:nvPr/>
        </p:nvSpPr>
        <p:spPr>
          <a:xfrm>
            <a:off x="6645532" y="4498018"/>
            <a:ext cx="20292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i="1" dirty="0">
                <a:solidFill>
                  <a:srgbClr val="002060"/>
                </a:solidFill>
                <a:latin typeface="Arial" panose="020B0604020202020204" pitchFamily="34" charset="0"/>
              </a:rPr>
              <a:t>Rotten Tomatoes:  63%</a:t>
            </a:r>
          </a:p>
        </p:txBody>
      </p:sp>
      <p:pic>
        <p:nvPicPr>
          <p:cNvPr id="32777" name="Picture 9">
            <a:extLst>
              <a:ext uri="{FF2B5EF4-FFF2-40B4-BE49-F238E27FC236}">
                <a16:creationId xmlns:a16="http://schemas.microsoft.com/office/drawing/2014/main" id="{F3EC0CE2-3060-E346-AE63-26D736822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22" y="396918"/>
            <a:ext cx="1893691" cy="280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281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D1FA63-E41E-6943-A826-001164871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7" y="86252"/>
            <a:ext cx="3911945" cy="3217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89BAE-DA2F-1446-8815-81C638D3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86" y="1695097"/>
            <a:ext cx="4865659" cy="32176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0924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3794" name="Picture 2" descr="black and blue peacock head">
            <a:extLst>
              <a:ext uri="{FF2B5EF4-FFF2-40B4-BE49-F238E27FC236}">
                <a16:creationId xmlns:a16="http://schemas.microsoft.com/office/drawing/2014/main" id="{FA8435E3-2895-9C4A-B32C-68B2A200C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" r="5391" b="2"/>
          <a:stretch/>
        </p:blipFill>
        <p:spPr bwMode="auto">
          <a:xfrm>
            <a:off x="144396" y="128787"/>
            <a:ext cx="2844951" cy="48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brown umbrella under blue sky during daytime">
            <a:extLst>
              <a:ext uri="{FF2B5EF4-FFF2-40B4-BE49-F238E27FC236}">
                <a16:creationId xmlns:a16="http://schemas.microsoft.com/office/drawing/2014/main" id="{981A5B59-38D5-B64E-A52E-6E00E0C62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r="13787" b="2"/>
          <a:stretch/>
        </p:blipFill>
        <p:spPr bwMode="auto">
          <a:xfrm>
            <a:off x="3138403" y="128787"/>
            <a:ext cx="2867193" cy="48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black and brown lizard on green grass during daytime">
            <a:extLst>
              <a:ext uri="{FF2B5EF4-FFF2-40B4-BE49-F238E27FC236}">
                <a16:creationId xmlns:a16="http://schemas.microsoft.com/office/drawing/2014/main" id="{CB86381D-1BE3-654B-865E-EE7C98894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8" r="39539" b="-1"/>
          <a:stretch/>
        </p:blipFill>
        <p:spPr bwMode="auto">
          <a:xfrm>
            <a:off x="6141024" y="128787"/>
            <a:ext cx="2849255" cy="48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13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Ecology-Table-21-02-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3318" y="202301"/>
            <a:ext cx="6458114" cy="4853197"/>
          </a:xfrm>
          <a:prstGeom prst="rect">
            <a:avLst/>
          </a:prstGeom>
          <a:noFill/>
        </p:spPr>
      </p:pic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68639" y="53309"/>
            <a:ext cx="6572250" cy="50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sz="2250" dirty="0">
                <a:solidFill>
                  <a:srgbClr val="002060"/>
                </a:solidFill>
                <a:latin typeface="Calibri" pitchFamily="34" charset="0"/>
              </a:rPr>
              <a:t>Soil Chemistry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122568" y="1275102"/>
            <a:ext cx="21145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1400" dirty="0">
                <a:solidFill>
                  <a:srgbClr val="FF0000"/>
                </a:solidFill>
                <a:latin typeface="Calibri" pitchFamily="34" charset="0"/>
              </a:rPr>
              <a:t>	Macronutrients:  </a:t>
            </a:r>
            <a:r>
              <a:rPr lang="en-US" sz="1400" dirty="0">
                <a:solidFill>
                  <a:prstClr val="black"/>
                </a:solidFill>
                <a:latin typeface="Calibri" pitchFamily="34" charset="0"/>
              </a:rPr>
              <a:t>Needed in large amounts. </a:t>
            </a:r>
            <a:endParaRPr lang="en-US" sz="14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2431873" y="1208582"/>
            <a:ext cx="262889" cy="890041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2431873" y="2247615"/>
            <a:ext cx="262889" cy="231689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22568" y="3082075"/>
            <a:ext cx="21145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1400" dirty="0">
                <a:solidFill>
                  <a:srgbClr val="FF0000"/>
                </a:solidFill>
                <a:latin typeface="Calibri" pitchFamily="34" charset="0"/>
              </a:rPr>
              <a:t>	Micronutrients:  </a:t>
            </a:r>
            <a:r>
              <a:rPr lang="en-US" sz="1400" dirty="0">
                <a:solidFill>
                  <a:prstClr val="black"/>
                </a:solidFill>
                <a:latin typeface="Calibri" pitchFamily="34" charset="0"/>
              </a:rPr>
              <a:t>Needed in trace amounts</a:t>
            </a:r>
            <a:endParaRPr lang="en-US" sz="1400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99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7354" y="4164806"/>
            <a:ext cx="3372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F497D"/>
                </a:solidFill>
                <a:latin typeface="Calibri" pitchFamily="34" charset="0"/>
                <a:cs typeface="Arial" pitchFamily="34" charset="0"/>
              </a:rPr>
              <a:t>Plants get nutrients from their environment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094358" y="869330"/>
            <a:ext cx="36775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1F497D"/>
                </a:solidFill>
                <a:latin typeface="Calibri" pitchFamily="34" charset="0"/>
                <a:cs typeface="Arial" pitchFamily="34" charset="0"/>
              </a:rPr>
              <a:t>organisms at higher trophic levels get (most of) them from their food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305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978" y="2189580"/>
            <a:ext cx="2404613" cy="159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8" name="Picture 2" descr="yellow fruit on green tree during daytime">
            <a:extLst>
              <a:ext uri="{FF2B5EF4-FFF2-40B4-BE49-F238E27FC236}">
                <a16:creationId xmlns:a16="http://schemas.microsoft.com/office/drawing/2014/main" id="{48E6C286-EC20-364E-9EA0-5FCA44B9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39" y="2000250"/>
            <a:ext cx="1917653" cy="28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62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46551" y="60767"/>
            <a:ext cx="6858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1F497D"/>
                </a:solidFill>
                <a:latin typeface="Calibri"/>
              </a:rPr>
              <a:t>Nutrients must be present in simple, water soluble forms for plant roots to take them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390857" y="4587779"/>
            <a:ext cx="853502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Calibri"/>
              </a:rPr>
              <a:t>Question: what determines the supply of nutrients in these forms that make them available for uptake by plants?</a:t>
            </a:r>
          </a:p>
        </p:txBody>
      </p:sp>
      <p:sp>
        <p:nvSpPr>
          <p:cNvPr id="6" name="Rectangle 5"/>
          <p:cNvSpPr/>
          <p:nvPr/>
        </p:nvSpPr>
        <p:spPr>
          <a:xfrm>
            <a:off x="5305201" y="2955033"/>
            <a:ext cx="102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kern="0" dirty="0">
                <a:solidFill>
                  <a:srgbClr val="000000"/>
                </a:solidFill>
                <a:latin typeface="Arial"/>
              </a:rPr>
              <a:t>Ca</a:t>
            </a:r>
            <a:r>
              <a:rPr lang="en-US" sz="2400" kern="0" baseline="30000" dirty="0">
                <a:solidFill>
                  <a:srgbClr val="000000"/>
                </a:solidFill>
                <a:latin typeface="Arial"/>
              </a:rPr>
              <a:t>2+</a:t>
            </a: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r>
              <a:rPr lang="en-US" sz="2400" kern="0" dirty="0">
                <a:solidFill>
                  <a:srgbClr val="000000"/>
                </a:solidFill>
                <a:latin typeface="Arial"/>
              </a:rPr>
              <a:t>K</a:t>
            </a:r>
            <a:r>
              <a:rPr lang="en-US" sz="2400" kern="0" baseline="30000" dirty="0">
                <a:solidFill>
                  <a:srgbClr val="000000"/>
                </a:solidFill>
                <a:latin typeface="Arial"/>
              </a:rPr>
              <a:t>+</a:t>
            </a: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r>
              <a:rPr lang="en-US" sz="2400" kern="0" dirty="0">
                <a:solidFill>
                  <a:srgbClr val="000000"/>
                </a:solidFill>
                <a:latin typeface="Arial"/>
              </a:rPr>
              <a:t>Mg</a:t>
            </a:r>
            <a:r>
              <a:rPr lang="en-US" sz="2400" kern="0" baseline="30000" dirty="0">
                <a:solidFill>
                  <a:srgbClr val="000000"/>
                </a:solidFill>
                <a:latin typeface="Arial"/>
              </a:rPr>
              <a:t>2+</a:t>
            </a:r>
            <a:endParaRPr lang="en-US" sz="135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8612" name="Picture 4" descr="http://www.udidahan.com/wp-content/uploads/root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0109" y="1075314"/>
            <a:ext cx="3206915" cy="3352176"/>
          </a:xfrm>
          <a:prstGeom prst="rect">
            <a:avLst/>
          </a:prstGeom>
          <a:noFill/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F827CC9C-529C-7146-9D33-73CC36692037}"/>
              </a:ext>
            </a:extLst>
          </p:cNvPr>
          <p:cNvSpPr/>
          <p:nvPr/>
        </p:nvSpPr>
        <p:spPr>
          <a:xfrm>
            <a:off x="6116944" y="2955032"/>
            <a:ext cx="457200" cy="1103427"/>
          </a:xfrm>
          <a:prstGeom prst="rightBrace">
            <a:avLst>
              <a:gd name="adj1" fmla="val 2103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C8439-4951-6847-A8EB-F1ABCE346EF7}"/>
              </a:ext>
            </a:extLst>
          </p:cNvPr>
          <p:cNvSpPr/>
          <p:nvPr/>
        </p:nvSpPr>
        <p:spPr>
          <a:xfrm>
            <a:off x="6519804" y="3275912"/>
            <a:ext cx="2973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prstClr val="black"/>
                </a:solidFill>
                <a:latin typeface="Calibri"/>
              </a:rPr>
              <a:t>Many of these are positively charged ions…this will be important later!</a:t>
            </a:r>
          </a:p>
        </p:txBody>
      </p:sp>
    </p:spTree>
    <p:extLst>
      <p:ext uri="{BB962C8B-B14F-4D97-AF65-F5344CB8AC3E}">
        <p14:creationId xmlns:p14="http://schemas.microsoft.com/office/powerpoint/2010/main" val="323771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71450"/>
            <a:ext cx="6515100" cy="371475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b="1" dirty="0">
                <a:latin typeface="Calibri" pitchFamily="34" charset="0"/>
                <a:cs typeface="Arial" pitchFamily="34" charset="0"/>
              </a:rPr>
              <a:t>	</a:t>
            </a:r>
            <a:r>
              <a:rPr lang="en-US" sz="1800" b="1" dirty="0">
                <a:solidFill>
                  <a:schemeClr val="tx2"/>
                </a:solidFill>
                <a:latin typeface="Calibri" pitchFamily="34" charset="0"/>
                <a:cs typeface="Arial" pitchFamily="34" charset="0"/>
              </a:rPr>
              <a:t>Answer</a:t>
            </a:r>
            <a:r>
              <a:rPr lang="en-US" sz="1800" b="1" dirty="0"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>
                <a:latin typeface="Calibri" pitchFamily="34" charset="0"/>
                <a:cs typeface="Arial" pitchFamily="34" charset="0"/>
              </a:rPr>
              <a:t>Nutrients first enter ecosystems (primarily) through the physical and chemical breakdown of minerals in rocks.</a:t>
            </a:r>
          </a:p>
        </p:txBody>
      </p:sp>
      <p:pic>
        <p:nvPicPr>
          <p:cNvPr id="37896" name="Picture 8" descr="http://www.photoeverywhere.co.uk/west/usa/hawaii/hawaii-rainforest-national-parkDSC_373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2050" y="2914650"/>
            <a:ext cx="3028950" cy="2027955"/>
          </a:xfrm>
          <a:prstGeom prst="rect">
            <a:avLst/>
          </a:prstGeom>
          <a:noFill/>
        </p:spPr>
      </p:pic>
      <p:pic>
        <p:nvPicPr>
          <p:cNvPr id="37900" name="Picture 12" descr="http://hawaiigolftravel.com/pics/hawaii_satellit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857251"/>
            <a:ext cx="2500313" cy="1928813"/>
          </a:xfrm>
          <a:prstGeom prst="rect">
            <a:avLst/>
          </a:prstGeom>
          <a:noFill/>
        </p:spPr>
      </p:pic>
      <p:pic>
        <p:nvPicPr>
          <p:cNvPr id="37904" name="Picture 16" descr="http://www.uae.de/hawaii98/hawaii-kalapana-new-lava-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750" y="2914650"/>
            <a:ext cx="3086100" cy="2019174"/>
          </a:xfrm>
          <a:prstGeom prst="rect">
            <a:avLst/>
          </a:prstGeom>
          <a:noFill/>
        </p:spPr>
      </p:pic>
      <p:pic>
        <p:nvPicPr>
          <p:cNvPr id="37906" name="Picture 18" descr="http://www.blueverticalstudio.com/go/wp-content/uploads/kilauea-hawaii-volcano_00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3500" y="914401"/>
            <a:ext cx="2686050" cy="1786931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>
            <a:stCxn id="37906" idx="1"/>
          </p:cNvCxnSpPr>
          <p:nvPr/>
        </p:nvCxnSpPr>
        <p:spPr>
          <a:xfrm rot="10800000" flipV="1">
            <a:off x="4629150" y="1807866"/>
            <a:ext cx="514350" cy="11639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3942159"/>
            <a:ext cx="342900" cy="119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55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613765" y="215401"/>
            <a:ext cx="411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Layer of chemically and biologically altered material that overlies rock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52074" y="212652"/>
            <a:ext cx="1032447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150" dirty="0">
                <a:solidFill>
                  <a:srgbClr val="002060"/>
                </a:solidFill>
                <a:latin typeface="Calibri" pitchFamily="34" charset="0"/>
              </a:rPr>
              <a:t>Soil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73BFA-8992-ED46-B90C-01AD56108D8B}"/>
              </a:ext>
            </a:extLst>
          </p:cNvPr>
          <p:cNvSpPr txBox="1"/>
          <p:nvPr/>
        </p:nvSpPr>
        <p:spPr>
          <a:xfrm>
            <a:off x="6895475" y="4481424"/>
            <a:ext cx="2053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2060"/>
                </a:solidFill>
                <a:latin typeface="source sans pro" panose="020F0502020204030204" pitchFamily="34" charset="0"/>
              </a:rPr>
              <a:t>Photo: </a:t>
            </a:r>
            <a:r>
              <a:rPr lang="en-US" sz="800" dirty="0">
                <a:solidFill>
                  <a:srgbClr val="002060"/>
                </a:solidFill>
                <a:latin typeface="source sans pro" panose="020F0502020204030204" pitchFamily="34" charset="0"/>
                <a:hlinkClick r:id="rId3"/>
              </a:rPr>
              <a:t>Soil Science </a:t>
            </a:r>
            <a:r>
              <a:rPr lang="en-US" sz="800" dirty="0">
                <a:solidFill>
                  <a:srgbClr val="002060"/>
                </a:solidFill>
                <a:latin typeface="source sans pro" panose="020F0502020204030204" pitchFamily="34" charset="0"/>
              </a:rPr>
              <a:t>Typic Hapludult (fine-loamy, mixed, semiactive, </a:t>
            </a:r>
            <a:r>
              <a:rPr lang="en-US" sz="800" dirty="0" err="1">
                <a:solidFill>
                  <a:srgbClr val="002060"/>
                </a:solidFill>
                <a:latin typeface="source sans pro" panose="020F0502020204030204" pitchFamily="34" charset="0"/>
              </a:rPr>
              <a:t>isohyperthermic</a:t>
            </a:r>
            <a:r>
              <a:rPr lang="en-US" sz="800" dirty="0">
                <a:solidFill>
                  <a:srgbClr val="002060"/>
                </a:solidFill>
                <a:latin typeface="source sans pro" panose="020F0502020204030204" pitchFamily="34" charset="0"/>
              </a:rPr>
              <a:t>) In Loreto, Peru. </a:t>
            </a:r>
            <a:r>
              <a:rPr lang="en-US" sz="800" i="0" dirty="0">
                <a:solidFill>
                  <a:srgbClr val="002060"/>
                </a:solidFill>
                <a:effectLst/>
                <a:latin typeface="source sans pro" panose="020F0502020204030204" pitchFamily="34" charset="0"/>
              </a:rPr>
              <a:t>(CC BY 2.0)</a:t>
            </a:r>
          </a:p>
        </p:txBody>
      </p:sp>
      <p:pic>
        <p:nvPicPr>
          <p:cNvPr id="4" name="Picture 3" descr="A picture containing outdoor, stone&#10;&#10;Description automatically generated">
            <a:extLst>
              <a:ext uri="{FF2B5EF4-FFF2-40B4-BE49-F238E27FC236}">
                <a16:creationId xmlns:a16="http://schemas.microsoft.com/office/drawing/2014/main" id="{4109F0A1-2AC3-AF4A-9F4B-D3C85C7A9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74" y="981271"/>
            <a:ext cx="6183442" cy="41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0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2686050" y="3494901"/>
            <a:ext cx="800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Sand</a:t>
            </a:r>
          </a:p>
        </p:txBody>
      </p:sp>
      <p:sp>
        <p:nvSpPr>
          <p:cNvPr id="6148" name="Text Box 5"/>
          <p:cNvSpPr txBox="1">
            <a:spLocks noChangeArrowheads="1"/>
          </p:cNvSpPr>
          <p:nvPr/>
        </p:nvSpPr>
        <p:spPr bwMode="auto">
          <a:xfrm>
            <a:off x="6172200" y="3494901"/>
            <a:ext cx="8505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Clay</a:t>
            </a:r>
          </a:p>
        </p:txBody>
      </p:sp>
      <p:sp>
        <p:nvSpPr>
          <p:cNvPr id="6149" name="Text Box 6"/>
          <p:cNvSpPr txBox="1">
            <a:spLocks noChangeArrowheads="1"/>
          </p:cNvSpPr>
          <p:nvPr/>
        </p:nvSpPr>
        <p:spPr bwMode="auto">
          <a:xfrm>
            <a:off x="4400550" y="3494901"/>
            <a:ext cx="742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Silt</a:t>
            </a:r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 flipH="1">
            <a:off x="3200400" y="2923401"/>
            <a:ext cx="800100" cy="5143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5314950" y="2923401"/>
            <a:ext cx="800100" cy="5143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2" name="Line 9"/>
          <p:cNvSpPr>
            <a:spLocks noChangeShapeType="1"/>
          </p:cNvSpPr>
          <p:nvPr/>
        </p:nvSpPr>
        <p:spPr bwMode="auto">
          <a:xfrm flipH="1">
            <a:off x="4686300" y="2866251"/>
            <a:ext cx="0" cy="5715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3" name="Oval 11"/>
          <p:cNvSpPr>
            <a:spLocks noChangeArrowheads="1"/>
          </p:cNvSpPr>
          <p:nvPr/>
        </p:nvSpPr>
        <p:spPr bwMode="auto">
          <a:xfrm>
            <a:off x="6343650" y="3780651"/>
            <a:ext cx="114300" cy="1143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4" name="Oval 12"/>
          <p:cNvSpPr>
            <a:spLocks noChangeArrowheads="1"/>
          </p:cNvSpPr>
          <p:nvPr/>
        </p:nvSpPr>
        <p:spPr bwMode="auto">
          <a:xfrm>
            <a:off x="2743200" y="3780651"/>
            <a:ext cx="342900" cy="3429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5" name="Oval 13"/>
          <p:cNvSpPr>
            <a:spLocks noChangeArrowheads="1"/>
          </p:cNvSpPr>
          <p:nvPr/>
        </p:nvSpPr>
        <p:spPr bwMode="auto">
          <a:xfrm>
            <a:off x="4629150" y="3780651"/>
            <a:ext cx="228600" cy="2286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86450" y="4123551"/>
            <a:ext cx="1257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&lt;0.002 mm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00300" y="2123301"/>
            <a:ext cx="4584588" cy="423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1) Texture: size distribution of </a:t>
            </a:r>
            <a:r>
              <a:rPr lang="en-US" u="sng" dirty="0">
                <a:solidFill>
                  <a:prstClr val="black"/>
                </a:solidFill>
                <a:latin typeface="Calibri" pitchFamily="34" charset="0"/>
              </a:rPr>
              <a:t>mineral particles</a:t>
            </a:r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14600" y="4123551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2 - 0.5 mm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29100" y="4123551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0.002 - 0.5 mm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43000" y="1"/>
            <a:ext cx="6858000" cy="203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Three key properties of soil: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  <a:buAutoNum type="arabicParenBoth"/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TEXTURE  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  <a:buAutoNum type="arabicParenBoth"/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WATER RETENTION CAPACITY  </a:t>
            </a: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  <a:buAutoNum type="arabicParenBoth"/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CHEMISTRY</a:t>
            </a:r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3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2678906" y="2000250"/>
            <a:ext cx="800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Sand</a:t>
            </a:r>
          </a:p>
        </p:txBody>
      </p:sp>
      <p:sp>
        <p:nvSpPr>
          <p:cNvPr id="6148" name="Text Box 5"/>
          <p:cNvSpPr txBox="1">
            <a:spLocks noChangeArrowheads="1"/>
          </p:cNvSpPr>
          <p:nvPr/>
        </p:nvSpPr>
        <p:spPr bwMode="auto">
          <a:xfrm>
            <a:off x="6165056" y="2000250"/>
            <a:ext cx="7467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Clay</a:t>
            </a:r>
          </a:p>
        </p:txBody>
      </p:sp>
      <p:sp>
        <p:nvSpPr>
          <p:cNvPr id="6149" name="Text Box 6"/>
          <p:cNvSpPr txBox="1">
            <a:spLocks noChangeArrowheads="1"/>
          </p:cNvSpPr>
          <p:nvPr/>
        </p:nvSpPr>
        <p:spPr bwMode="auto">
          <a:xfrm>
            <a:off x="4393406" y="2000250"/>
            <a:ext cx="742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Silt</a:t>
            </a:r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 flipH="1">
            <a:off x="3193256" y="1428750"/>
            <a:ext cx="800100" cy="5143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5307806" y="1428750"/>
            <a:ext cx="800100" cy="5143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2" name="Line 9"/>
          <p:cNvSpPr>
            <a:spLocks noChangeShapeType="1"/>
          </p:cNvSpPr>
          <p:nvPr/>
        </p:nvSpPr>
        <p:spPr bwMode="auto">
          <a:xfrm flipH="1">
            <a:off x="4679156" y="1371600"/>
            <a:ext cx="0" cy="5715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3" name="Oval 11"/>
          <p:cNvSpPr>
            <a:spLocks noChangeArrowheads="1"/>
          </p:cNvSpPr>
          <p:nvPr/>
        </p:nvSpPr>
        <p:spPr bwMode="auto">
          <a:xfrm>
            <a:off x="6336506" y="2286000"/>
            <a:ext cx="114300" cy="1143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4" name="Oval 12"/>
          <p:cNvSpPr>
            <a:spLocks noChangeArrowheads="1"/>
          </p:cNvSpPr>
          <p:nvPr/>
        </p:nvSpPr>
        <p:spPr bwMode="auto">
          <a:xfrm>
            <a:off x="2736056" y="2286000"/>
            <a:ext cx="342900" cy="3429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155" name="Oval 13"/>
          <p:cNvSpPr>
            <a:spLocks noChangeArrowheads="1"/>
          </p:cNvSpPr>
          <p:nvPr/>
        </p:nvSpPr>
        <p:spPr bwMode="auto">
          <a:xfrm>
            <a:off x="4622006" y="2286000"/>
            <a:ext cx="228600" cy="228600"/>
          </a:xfrm>
          <a:prstGeom prst="ellipse">
            <a:avLst/>
          </a:prstGeom>
          <a:solidFill>
            <a:srgbClr val="EECE58"/>
          </a:solidFill>
          <a:ln w="12700">
            <a:solidFill>
              <a:srgbClr val="EECE5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79306" y="2628900"/>
            <a:ext cx="1257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&lt;0.002 mm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93156" y="628650"/>
            <a:ext cx="4584588" cy="423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</a:rPr>
              <a:t>1) Texture: size distribution of </a:t>
            </a:r>
            <a:r>
              <a:rPr lang="en-US" u="sng" dirty="0">
                <a:solidFill>
                  <a:srgbClr val="002060"/>
                </a:solidFill>
                <a:latin typeface="Calibri" pitchFamily="34" charset="0"/>
              </a:rPr>
              <a:t>mineral particles</a:t>
            </a:r>
            <a:endParaRPr lang="en-US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07456" y="26289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2 - 0.5 mm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21956" y="2628900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0.002 - 0.5 mm</a:t>
            </a:r>
          </a:p>
        </p:txBody>
      </p:sp>
      <p:sp>
        <p:nvSpPr>
          <p:cNvPr id="16" name="Line 1036"/>
          <p:cNvSpPr>
            <a:spLocks noChangeShapeType="1"/>
          </p:cNvSpPr>
          <p:nvPr/>
        </p:nvSpPr>
        <p:spPr bwMode="auto">
          <a:xfrm>
            <a:off x="6393656" y="3028950"/>
            <a:ext cx="0" cy="4000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7" name="Text Box 1037"/>
          <p:cNvSpPr txBox="1">
            <a:spLocks noChangeArrowheads="1"/>
          </p:cNvSpPr>
          <p:nvPr/>
        </p:nvSpPr>
        <p:spPr bwMode="auto">
          <a:xfrm>
            <a:off x="4622005" y="3486150"/>
            <a:ext cx="389990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Largest Ratio of SA:V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Weak negative charge attracts positively charged Ions*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Absorb water</a:t>
            </a:r>
          </a:p>
        </p:txBody>
      </p:sp>
    </p:spTree>
    <p:extLst>
      <p:ext uri="{BB962C8B-B14F-4D97-AF65-F5344CB8AC3E}">
        <p14:creationId xmlns:p14="http://schemas.microsoft.com/office/powerpoint/2010/main" val="6901457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28F7E3C-DCDB-B64C-AFA6-63794F7F84CD}" vid="{DF6AC2A7-B09F-174B-8D07-7CAC31461C50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</TotalTime>
  <Words>949</Words>
  <Application>Microsoft Macintosh PowerPoint</Application>
  <PresentationFormat>On-screen Show (16:9)</PresentationFormat>
  <Paragraphs>149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source sans pro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Bruna, Emilio M.</cp:lastModifiedBy>
  <cp:revision>15</cp:revision>
  <dcterms:created xsi:type="dcterms:W3CDTF">2018-09-04T01:57:48Z</dcterms:created>
  <dcterms:modified xsi:type="dcterms:W3CDTF">2021-10-05T16:08:57Z</dcterms:modified>
</cp:coreProperties>
</file>